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8" r:id="rId4"/>
    <p:sldId id="259" r:id="rId5"/>
    <p:sldId id="260" r:id="rId6"/>
    <p:sldId id="263" r:id="rId7"/>
    <p:sldId id="262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92B"/>
    <a:srgbClr val="FFFF99"/>
    <a:srgbClr val="F7FEB0"/>
    <a:srgbClr val="2F85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3%20&#1082;&#1083;&#1072;&#1089;&#1089;\&#1059;&#1088;&#1086;&#1082;&#1080;%20&#1087;&#1086;%20&#1060;&#1043;&#1054;&#1057;\&#1059;&#1088;.%2020%20&#1054;&#1090;&#1085;&#1086;&#1096;&#1077;&#1085;&#1080;&#1103;%20&#1084;&#1077;&#1078;&#1076;&#1091;%20&#1086;&#1073;&#1098;&#1077;&#1082;&#1090;&#1072;&#1084;&#1080;\&#1060;&#1080;&#1079;%20&#1084;&#1080;&#1085;&#1091;&#1090;&#1082;&#1072;.wmv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urtleshack.com/store/images/Juvenile%20Hermanns%20Tortoise%20Picture.jpg" TargetMode="External"/><Relationship Id="rId13" Type="http://schemas.openxmlformats.org/officeDocument/2006/relationships/hyperlink" Target="http://www.irannaz.com/user_files/image/18/24(3).jpg" TargetMode="External"/><Relationship Id="rId18" Type="http://schemas.openxmlformats.org/officeDocument/2006/relationships/hyperlink" Target="http://www.naso.org.ua/uploads/posts/2010-09/1285506424_x_f723a689.jpg" TargetMode="External"/><Relationship Id="rId3" Type="http://schemas.openxmlformats.org/officeDocument/2006/relationships/hyperlink" Target="http://www.detki72.ru/published/publicdata/DETKI72SHOP1/attachments/SC/products_pictures/478476_enl.jpg" TargetMode="External"/><Relationship Id="rId21" Type="http://schemas.openxmlformats.org/officeDocument/2006/relationships/hyperlink" Target="http://img.artlebedev.ru/everything/illustrations/i/623c94443080fc5e.jpg" TargetMode="External"/><Relationship Id="rId7" Type="http://schemas.openxmlformats.org/officeDocument/2006/relationships/hyperlink" Target="http://ru.osvita.ua/doc/images/news/273/27322/2.jpg" TargetMode="External"/><Relationship Id="rId12" Type="http://schemas.openxmlformats.org/officeDocument/2006/relationships/hyperlink" Target="http://www.komsnabm.ru/img/gallery/x2aXpogrG5IfBDtAlBWOsFedlfHZpRWQjNVhPbvcGJm3OFeUsJ.jpg" TargetMode="External"/><Relationship Id="rId17" Type="http://schemas.openxmlformats.org/officeDocument/2006/relationships/hyperlink" Target="http://www.knsvolga.ru/linkpics/6938Big.jpg" TargetMode="External"/><Relationship Id="rId2" Type="http://schemas.openxmlformats.org/officeDocument/2006/relationships/hyperlink" Target="http://www.infovending.ru/wp-content/uploads/2012/05/pushkin.jpg" TargetMode="External"/><Relationship Id="rId16" Type="http://schemas.openxmlformats.org/officeDocument/2006/relationships/hyperlink" Target="http://compexpert.com.ua/wp-content/uploads/Acer_Aspire_X1700.jpg" TargetMode="External"/><Relationship Id="rId20" Type="http://schemas.openxmlformats.org/officeDocument/2006/relationships/hyperlink" Target="http://ertk.info/images/recept_prigotovleniya_limonnogo_piroga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shutterstock.com/display_pic_with_logo/85920/85920,1209010252,1/stock-photo-eurasian-eagle-owl-bubo-bubo-months-in-front-of-a-white-background-12211561.jpg" TargetMode="External"/><Relationship Id="rId11" Type="http://schemas.openxmlformats.org/officeDocument/2006/relationships/hyperlink" Target="http://www.vseinfodoski.ru/images/pozharnye-znaki_img_7.jpg" TargetMode="External"/><Relationship Id="rId24" Type="http://schemas.openxmlformats.org/officeDocument/2006/relationships/hyperlink" Target="http://cs9800.userapi.com/g31776632/a_37cc9ea5.jpg" TargetMode="External"/><Relationship Id="rId5" Type="http://schemas.openxmlformats.org/officeDocument/2006/relationships/hyperlink" Target="http://www.telier.co.uk/mike/king8.jpg" TargetMode="External"/><Relationship Id="rId15" Type="http://schemas.openxmlformats.org/officeDocument/2006/relationships/hyperlink" Target="http://dislike.zeropage.hu/b2/b2.jpg" TargetMode="External"/><Relationship Id="rId23" Type="http://schemas.openxmlformats.org/officeDocument/2006/relationships/hyperlink" Target="http://ime-istituto.ru/upload/medialibrary/5b4/5b474812fb817178c98dc384f496ceab.jpg" TargetMode="External"/><Relationship Id="rId10" Type="http://schemas.openxmlformats.org/officeDocument/2006/relationships/hyperlink" Target="http://hermannon.synthasite.com/resources/leaves%20blowing.jpg" TargetMode="External"/><Relationship Id="rId19" Type="http://schemas.openxmlformats.org/officeDocument/2006/relationships/hyperlink" Target="http://prizrak.ws/uploads/0000/35/39/380061-1-f.jpg" TargetMode="External"/><Relationship Id="rId4" Type="http://schemas.openxmlformats.org/officeDocument/2006/relationships/hyperlink" Target="http://www.cromwell.tameside.sch.uk/picture_library/large_open_book.png" TargetMode="External"/><Relationship Id="rId9" Type="http://schemas.openxmlformats.org/officeDocument/2006/relationships/hyperlink" Target="http://90ie.ru/wp-content/uploads/2011/04/day-and-night.thumbnail.jpg" TargetMode="External"/><Relationship Id="rId14" Type="http://schemas.openxmlformats.org/officeDocument/2006/relationships/hyperlink" Target="http://stat17.privet.ru/lr/0915cdfda9c9ec23b7add0570734b0df" TargetMode="External"/><Relationship Id="rId22" Type="http://schemas.openxmlformats.org/officeDocument/2006/relationships/hyperlink" Target="http://mygazeta.com/i/2010/03/Rainbow_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25692B"/>
                </a:solidFill>
              </a:rPr>
              <a:t>Давай повторим:</a:t>
            </a:r>
            <a:endParaRPr lang="ru-RU" b="1" dirty="0">
              <a:solidFill>
                <a:srgbClr val="25692B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6144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Назови функцию, назначение мяча и его действия: что делает сам, что делают с ним?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detki72.ru/published/publicdata/DETKI72SHOP1/attachments/SC/products_pictures/478476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3890303" cy="3429024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0" y="1285860"/>
            <a:ext cx="9144000" cy="161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Какими свойствами обладает книга? Расскажи про свою любимую книгу: назови  её элементный состав, функцию, назначение и действия.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cromwell.tameside.sch.uk/picture_library/large_open_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4857750" cy="3352801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0" y="1214422"/>
            <a:ext cx="9144000" cy="1614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 радиоприёмник и телевизор. Назови их общие и отличительные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свойства.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7224" y="314324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images.kinofanshop.ru/26/avest_1428a-256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000372"/>
            <a:ext cx="2857500" cy="2667000"/>
          </a:xfrm>
          <a:prstGeom prst="rect">
            <a:avLst/>
          </a:prstGeom>
          <a:noFill/>
        </p:spPr>
      </p:pic>
      <p:sp>
        <p:nvSpPr>
          <p:cNvPr id="12" name="Содержимое 4"/>
          <p:cNvSpPr txBox="1">
            <a:spLocks/>
          </p:cNvSpPr>
          <p:nvPr/>
        </p:nvSpPr>
        <p:spPr>
          <a:xfrm>
            <a:off x="0" y="1285860"/>
            <a:ext cx="9144000" cy="1614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Приведи пример общего свойства объектов «компьютер» и «человек».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5720" y="2928934"/>
            <a:ext cx="45268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Documents and Settings\nata\Local Settings\Temporary Internet Files\Content.IE5\49MJ09AN\MC900432625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928934"/>
            <a:ext cx="3000246" cy="300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00628" y="1500150"/>
            <a:ext cx="3929090" cy="535785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2857496"/>
            <a:ext cx="3929090" cy="135732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285860"/>
            <a:ext cx="3929090" cy="1500198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5692B"/>
                </a:solidFill>
              </a:rPr>
              <a:t>Рассмотри картинки. Выбери тип отношений </a:t>
            </a:r>
            <a:r>
              <a:rPr lang="ru-RU" sz="3200" b="1" dirty="0" err="1" smtClean="0">
                <a:solidFill>
                  <a:srgbClr val="25692B"/>
                </a:solidFill>
              </a:rPr>
              <a:t>междуобъектами</a:t>
            </a:r>
            <a:r>
              <a:rPr lang="ru-RU" sz="3200" b="1" dirty="0" smtClean="0">
                <a:solidFill>
                  <a:srgbClr val="25692B"/>
                </a:solidFill>
              </a:rPr>
              <a:t>:</a:t>
            </a:r>
            <a:endParaRPr lang="ru-RU" sz="3200" b="1" dirty="0">
              <a:solidFill>
                <a:srgbClr val="25692B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4286256"/>
            <a:ext cx="4900618" cy="198278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целое – часть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противоположность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причина - следствие</a:t>
            </a:r>
            <a:endParaRPr lang="ru-RU" b="1" dirty="0">
              <a:solidFill>
                <a:srgbClr val="25692B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526"/>
          <a:stretch>
            <a:fillRect/>
          </a:stretch>
        </p:blipFill>
        <p:spPr bwMode="auto">
          <a:xfrm>
            <a:off x="2500298" y="1428736"/>
            <a:ext cx="1214446" cy="11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316" t="5263" r="5511" b="10526"/>
          <a:stretch>
            <a:fillRect/>
          </a:stretch>
        </p:blipFill>
        <p:spPr bwMode="auto">
          <a:xfrm flipH="1">
            <a:off x="1142976" y="1428736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14488"/>
            <a:ext cx="3181192" cy="467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10190" r="8286"/>
          <a:stretch>
            <a:fillRect/>
          </a:stretch>
        </p:blipFill>
        <p:spPr bwMode="auto">
          <a:xfrm>
            <a:off x="1214414" y="292893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92893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14876" y="3071810"/>
            <a:ext cx="3929090" cy="171451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071810"/>
            <a:ext cx="3929090" cy="171451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1285860"/>
            <a:ext cx="3929090" cy="171451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285860"/>
            <a:ext cx="3929090" cy="1714512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5692B"/>
                </a:solidFill>
              </a:rPr>
              <a:t>Рассмотри картинки. Выбери тип отношений между объектами:</a:t>
            </a:r>
            <a:endParaRPr lang="ru-RU" sz="3200" b="1" dirty="0">
              <a:solidFill>
                <a:srgbClr val="25692B"/>
              </a:solidFill>
            </a:endParaRPr>
          </a:p>
        </p:txBody>
      </p:sp>
      <p:sp>
        <p:nvSpPr>
          <p:cNvPr id="16" name="Содержимое 8"/>
          <p:cNvSpPr>
            <a:spLocks noGrp="1"/>
          </p:cNvSpPr>
          <p:nvPr>
            <p:ph idx="1"/>
          </p:nvPr>
        </p:nvSpPr>
        <p:spPr>
          <a:xfrm>
            <a:off x="2857488" y="4875217"/>
            <a:ext cx="4900618" cy="198278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целое – часть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противоположность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причина - следствие</a:t>
            </a:r>
            <a:endParaRPr lang="ru-RU" b="1" dirty="0">
              <a:solidFill>
                <a:srgbClr val="25692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157630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1143008" cy="10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143008" cy="145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286124"/>
            <a:ext cx="928694" cy="11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500174"/>
            <a:ext cx="14516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 t="50736" b="9558"/>
          <a:stretch>
            <a:fillRect/>
          </a:stretch>
        </p:blipFill>
        <p:spPr bwMode="auto">
          <a:xfrm>
            <a:off x="6929454" y="2143116"/>
            <a:ext cx="96096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 t="10000" r="4374" b="17500"/>
          <a:stretch>
            <a:fillRect/>
          </a:stretch>
        </p:blipFill>
        <p:spPr bwMode="auto">
          <a:xfrm>
            <a:off x="6000760" y="3214686"/>
            <a:ext cx="1214446" cy="13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28596" y="3143248"/>
            <a:ext cx="4286280" cy="1500198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1357298"/>
            <a:ext cx="3929090" cy="342902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428736"/>
            <a:ext cx="4286280" cy="157163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5692B"/>
                </a:solidFill>
              </a:rPr>
              <a:t>Рассмотри картинки. Назови тип отношений между объектами:</a:t>
            </a:r>
            <a:endParaRPr lang="ru-RU" sz="3200" b="1" dirty="0">
              <a:solidFill>
                <a:srgbClr val="25692B"/>
              </a:solidFill>
            </a:endParaRPr>
          </a:p>
        </p:txBody>
      </p:sp>
      <p:sp>
        <p:nvSpPr>
          <p:cNvPr id="11" name="Содержимое 8"/>
          <p:cNvSpPr>
            <a:spLocks noGrp="1"/>
          </p:cNvSpPr>
          <p:nvPr>
            <p:ph idx="1"/>
          </p:nvPr>
        </p:nvSpPr>
        <p:spPr>
          <a:xfrm>
            <a:off x="2571736" y="4875217"/>
            <a:ext cx="4900618" cy="198278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целое – часть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противоположность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25692B"/>
                </a:solidFill>
              </a:rPr>
              <a:t> причина - следствие</a:t>
            </a:r>
            <a:endParaRPr lang="ru-RU" b="1" dirty="0">
              <a:solidFill>
                <a:srgbClr val="25692B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0718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13513" t="16216" r="18919" b="13513"/>
          <a:stretch>
            <a:fillRect/>
          </a:stretch>
        </p:blipFill>
        <p:spPr bwMode="auto">
          <a:xfrm>
            <a:off x="5286380" y="1500174"/>
            <a:ext cx="1571636" cy="163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21468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cs9800.userapi.com/g31776632/a_37cc9e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286124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5692B"/>
                </a:solidFill>
              </a:rPr>
              <a:t>Прочитай о главном в учебнике на с. 40</a:t>
            </a:r>
            <a:endParaRPr lang="ru-RU" sz="3600" b="1" dirty="0">
              <a:solidFill>
                <a:srgbClr val="25692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-shop.ru/_files/product/3/130/1293427.jpg"/>
          <p:cNvPicPr>
            <a:picLocks noChangeAspect="1" noChangeArrowheads="1"/>
          </p:cNvPicPr>
          <p:nvPr/>
        </p:nvPicPr>
        <p:blipFill>
          <a:blip r:embed="rId2"/>
          <a:srcRect l="39759" t="30844"/>
          <a:stretch>
            <a:fillRect/>
          </a:stretch>
        </p:blipFill>
        <p:spPr bwMode="auto">
          <a:xfrm>
            <a:off x="2857488" y="1500174"/>
            <a:ext cx="3857652" cy="493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5692B"/>
                </a:solidFill>
              </a:rPr>
              <a:t>Отдохни:</a:t>
            </a:r>
            <a:endParaRPr lang="ru-RU" sz="4000" b="1" dirty="0">
              <a:solidFill>
                <a:srgbClr val="25692B"/>
              </a:solidFill>
            </a:endParaRPr>
          </a:p>
        </p:txBody>
      </p:sp>
      <p:pic>
        <p:nvPicPr>
          <p:cNvPr id="4" name="Физ минут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6050" y="1357313"/>
            <a:ext cx="6381750" cy="478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5692B"/>
                </a:solidFill>
              </a:rPr>
              <a:t>Использованные материалы:</a:t>
            </a:r>
            <a:endParaRPr lang="ru-RU" b="1" dirty="0">
              <a:solidFill>
                <a:srgbClr val="25692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Матвеева Н.В., </a:t>
            </a:r>
            <a:r>
              <a:rPr lang="ru-RU" sz="1400" dirty="0" err="1" smtClean="0"/>
              <a:t>Челак</a:t>
            </a:r>
            <a:r>
              <a:rPr lang="ru-RU" sz="1400" dirty="0" smtClean="0"/>
              <a:t> Е.Н. «Информатика 3 класс»  ФГОС. Бином 2014 г.</a:t>
            </a:r>
            <a:endParaRPr lang="ru-RU" sz="1400" dirty="0" smtClean="0">
              <a:hlinkClick r:id="rId2"/>
            </a:endParaRPr>
          </a:p>
          <a:p>
            <a:pPr>
              <a:buNone/>
            </a:pPr>
            <a:r>
              <a:rPr lang="en-US" sz="1400" dirty="0" smtClean="0">
                <a:hlinkClick r:id="rId3"/>
              </a:rPr>
              <a:t>http://www.detki72.ru/published/publicdata/DETKI72SHOP1/attachments/SC/products_pictures/478476_enl.jpg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4"/>
              </a:rPr>
              <a:t>http://www.cromwell.tameside.sch.uk/picture_library/large_open_book.png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5"/>
              </a:rPr>
              <a:t>http://www.telier.co.uk/mike/king8.jpg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6"/>
              </a:rPr>
              <a:t>http://image.shutterstock.com/display_pic_with_logo/85920/85920,1209010252,1/stock-photo-eurasian-eagle-owl-bubo-bubo-months-in-front-of-a-white-background-12211561.jpg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7"/>
              </a:rPr>
              <a:t>http://ru.osvita.ua/doc/images/news/273/27322/2.jpg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8"/>
              </a:rPr>
              <a:t>http://turtleshack.com/store/images/Juvenile%20Hermanns%20Tortoise%20Picture.jpg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9"/>
              </a:rPr>
              <a:t>http://90ie.ru/wp-content/uploads/2011/04/day-and-night.thumbnail.jpg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0"/>
              </a:rPr>
              <a:t>http://hermannon.synthasite.com/resources/leaves%20blowing.jpg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1"/>
              </a:rPr>
              <a:t>http://www.vseinfodoski.ru/images/pozharnye-znaki_img_7.jpg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2"/>
              </a:rPr>
              <a:t>http://www.komsnabm.ru/img/gallery/x2aXpogrG5IfBDtAlBWOsFedlfHZpRWQjNVhPbvcGJm3OFeUsJ.jpg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3"/>
              </a:rPr>
              <a:t>http://www.irannaz.com/user_files/image/18/24(3).jpg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14"/>
              </a:rPr>
              <a:t>http://stat17.privet.ru/lr/0915cdfda9c9ec23b7add0570734b0df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en-US" sz="1400" dirty="0" smtClean="0">
                <a:hlinkClick r:id="rId15"/>
              </a:rPr>
              <a:t>http://dislike.zeropage.hu/b2/b2.jpg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16"/>
              </a:rPr>
              <a:t>http://compexpert.com.ua/wp-content/uploads/Acer_Aspire_X1700.jpg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7"/>
              </a:rPr>
              <a:t>http://www.knsvolga.ru/linkpics/6938Big.jpg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18"/>
              </a:rPr>
              <a:t>http://www.naso.org.ua/uploads/posts/2010-09/1285506424_x_f723a689.jpg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19"/>
              </a:rPr>
              <a:t>http://prizrak.ws/uploads/0000/35/39/380061-1-f.jpg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20"/>
              </a:rPr>
              <a:t>http://ertk.info/images/recept_prigotovleniya_limonnogo_piroga_2.jpg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21"/>
              </a:rPr>
              <a:t>http://img.artlebedev.ru/everything/illustrations/i/623c94443080fc5e.jpg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22"/>
              </a:rPr>
              <a:t>http://mygazeta.com/i/2010/03/Rainbow_3.jpg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23"/>
              </a:rPr>
              <a:t>http://ime-istituto.ru/upload/medialibrary/5b4/5b474812fb817178c98dc384f496ceab.jpg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24"/>
              </a:rPr>
              <a:t>http://cs9800.userapi.com/g31776632/a_37cc9ea5.jpg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1712153"/>
            <a:ext cx="643780" cy="35599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>Объект</a:t>
            </a:r>
            <a:endParaRPr lang="ru-RU" sz="40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82978" y="908720"/>
            <a:ext cx="2786082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>имя</a:t>
            </a:r>
            <a:endParaRPr lang="ru-RU" sz="40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8829" y="1744744"/>
            <a:ext cx="2857520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>назначение</a:t>
            </a:r>
            <a:endParaRPr lang="ru-RU" sz="40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11540" y="2626154"/>
            <a:ext cx="2857520" cy="1146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>действия</a:t>
            </a:r>
            <a:b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</a:b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</a:rPr>
              <a:t>делает сам </a:t>
            </a:r>
            <a:r>
              <a:rPr lang="en-US" sz="1600" b="1" dirty="0" smtClean="0">
                <a:solidFill>
                  <a:srgbClr val="4BACC6">
                    <a:lumMod val="50000"/>
                  </a:srgbClr>
                </a:solidFill>
              </a:rPr>
              <a:t>/ </a:t>
            </a:r>
            <a:r>
              <a:rPr lang="ru-RU" sz="1600" b="1" dirty="0" smtClean="0">
                <a:solidFill>
                  <a:srgbClr val="4BACC6">
                    <a:lumMod val="50000"/>
                  </a:srgbClr>
                </a:solidFill>
              </a:rPr>
              <a:t>делают с ним</a:t>
            </a:r>
            <a:endParaRPr lang="ru-RU" sz="16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05942" y="4047041"/>
            <a:ext cx="2786082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>функция</a:t>
            </a:r>
            <a:endParaRPr lang="ru-RU" sz="40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0762886">
            <a:off x="3793562" y="2232024"/>
            <a:ext cx="1051274" cy="2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1376826">
            <a:off x="3740514" y="3078494"/>
            <a:ext cx="1051274" cy="2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420680">
            <a:off x="3664339" y="4063397"/>
            <a:ext cx="1051274" cy="2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216368">
            <a:off x="3713270" y="1550752"/>
            <a:ext cx="1051274" cy="2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06726" y="5131286"/>
            <a:ext cx="2857520" cy="1146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4BACC6">
                    <a:lumMod val="50000"/>
                  </a:srgbClr>
                </a:solidFill>
              </a:rPr>
              <a:t>э</a:t>
            </a:r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лементный состав</a:t>
            </a:r>
            <a: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  <a:t/>
            </a:r>
            <a:br>
              <a:rPr lang="ru-RU" sz="4000" b="1" dirty="0" smtClean="0">
                <a:solidFill>
                  <a:srgbClr val="4BACC6">
                    <a:lumMod val="50000"/>
                  </a:srgbClr>
                </a:solidFill>
              </a:rPr>
            </a:br>
            <a:endParaRPr lang="ru-RU" sz="16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161048">
            <a:off x="3663883" y="5007091"/>
            <a:ext cx="1051274" cy="2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7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ttp://image.shutterstock.com/display_pic_with_logo/85920/85920,1209010252,1/stock-photo-eurasian-eagle-owl-bubo-bubo-months-in-front-of-a-white-background-12211561.jpg"/>
          <p:cNvPicPr>
            <a:picLocks noChangeAspect="1" noChangeArrowheads="1"/>
          </p:cNvPicPr>
          <p:nvPr/>
        </p:nvPicPr>
        <p:blipFill>
          <a:blip r:embed="rId2"/>
          <a:srcRect l="6666" t="9574" r="15000" b="9042"/>
          <a:stretch>
            <a:fillRect/>
          </a:stretch>
        </p:blipFill>
        <p:spPr bwMode="auto">
          <a:xfrm>
            <a:off x="357158" y="2071678"/>
            <a:ext cx="2370061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6215082"/>
            <a:ext cx="3514724" cy="3682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Объяснение новой темы.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25692B"/>
                </a:solidFill>
              </a:rPr>
              <a:t>Рассмотри рисунки ответь на вопросы:</a:t>
            </a:r>
            <a:endParaRPr lang="ru-RU" b="1" dirty="0">
              <a:solidFill>
                <a:srgbClr val="25692B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135729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крупнее?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569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00430" y="2643182"/>
            <a:ext cx="2857520" cy="1357322"/>
          </a:xfrm>
          <a:prstGeom prst="rightArrow">
            <a:avLst/>
          </a:prstGeom>
          <a:solidFill>
            <a:srgbClr val="F7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5692B"/>
                </a:solidFill>
              </a:rPr>
              <a:t>крупнее</a:t>
            </a:r>
            <a:endParaRPr lang="ru-RU" sz="3200" b="1" dirty="0">
              <a:solidFill>
                <a:srgbClr val="25692B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135729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сильнее?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569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t="7143" r="7429" b="10714"/>
          <a:stretch>
            <a:fillRect/>
          </a:stretch>
        </p:blipFill>
        <p:spPr bwMode="auto">
          <a:xfrm>
            <a:off x="6572232" y="2500306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>
          <a:xfrm>
            <a:off x="3500430" y="2643182"/>
            <a:ext cx="2857520" cy="1357322"/>
          </a:xfrm>
          <a:prstGeom prst="rightArrow">
            <a:avLst/>
          </a:prstGeom>
          <a:solidFill>
            <a:srgbClr val="F7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5692B"/>
                </a:solidFill>
              </a:rPr>
              <a:t>сильнее</a:t>
            </a:r>
            <a:endParaRPr lang="ru-RU" sz="3200" b="1" dirty="0">
              <a:solidFill>
                <a:srgbClr val="25692B"/>
              </a:solidFill>
            </a:endParaRPr>
          </a:p>
        </p:txBody>
      </p:sp>
      <p:pic>
        <p:nvPicPr>
          <p:cNvPr id="15367" name="Picture 7" descr="http://www.telier.co.uk/mike/kin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2477618" cy="3214710"/>
          </a:xfrm>
          <a:prstGeom prst="rect">
            <a:avLst/>
          </a:prstGeom>
          <a:noFill/>
        </p:spPr>
      </p:pic>
      <p:pic>
        <p:nvPicPr>
          <p:cNvPr id="15371" name="Picture 11" descr="http://3.bp.blogspot.com/-5ZOHSY_MMFg/T2e6fZIsRAI/AAAAAAAABEw/poYxr-7jsHw/s400/bullfinch_male_300_tcm9-139734_v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29454" y="2643182"/>
            <a:ext cx="1575198" cy="1500178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00034" y="135729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быстрее?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569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73" name="Picture 13" descr="http://ru.osvita.ua/doc/images/news/273/27322/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2643182"/>
            <a:ext cx="3286116" cy="1462089"/>
          </a:xfrm>
          <a:prstGeom prst="rect">
            <a:avLst/>
          </a:prstGeom>
          <a:noFill/>
        </p:spPr>
      </p:pic>
      <p:pic>
        <p:nvPicPr>
          <p:cNvPr id="15375" name="Picture 15" descr="http://turtleshack.com/store/images/Juvenile%20Hermanns%20Tortoise%20Picture.jpg"/>
          <p:cNvPicPr>
            <a:picLocks noChangeAspect="1" noChangeArrowheads="1"/>
          </p:cNvPicPr>
          <p:nvPr/>
        </p:nvPicPr>
        <p:blipFill>
          <a:blip r:embed="rId7"/>
          <a:srcRect r="10812"/>
          <a:stretch>
            <a:fillRect/>
          </a:stretch>
        </p:blipFill>
        <p:spPr bwMode="auto">
          <a:xfrm flipH="1">
            <a:off x="6500826" y="2571744"/>
            <a:ext cx="2357422" cy="1773568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>
            <a:off x="3500430" y="2643182"/>
            <a:ext cx="2857520" cy="1357322"/>
          </a:xfrm>
          <a:prstGeom prst="rightArrow">
            <a:avLst/>
          </a:prstGeom>
          <a:solidFill>
            <a:srgbClr val="F7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5692B"/>
                </a:solidFill>
              </a:rPr>
              <a:t>быстрее</a:t>
            </a:r>
            <a:endParaRPr lang="ru-RU" sz="3200" b="1" dirty="0">
              <a:solidFill>
                <a:srgbClr val="2569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1"/>
      <p:bldP spid="8" grpId="2"/>
      <p:bldP spid="11" grpId="2" animBg="1"/>
      <p:bldP spid="11" grpId="3" animBg="1"/>
      <p:bldP spid="1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5692B"/>
                </a:solidFill>
              </a:rPr>
              <a:t>С какой целью мы часто сравниваем объекты между собой?</a:t>
            </a:r>
            <a:endParaRPr lang="ru-RU" sz="3600" b="1" dirty="0">
              <a:solidFill>
                <a:srgbClr val="25692B"/>
              </a:solidFill>
            </a:endParaRPr>
          </a:p>
        </p:txBody>
      </p:sp>
      <p:pic>
        <p:nvPicPr>
          <p:cNvPr id="4" name="Picture 15" descr="http://turtleshack.com/store/images/Juvenile%20Hermanns%20Tortoise%20Picture.jpg"/>
          <p:cNvPicPr>
            <a:picLocks noChangeAspect="1" noChangeArrowheads="1"/>
          </p:cNvPicPr>
          <p:nvPr/>
        </p:nvPicPr>
        <p:blipFill>
          <a:blip r:embed="rId2"/>
          <a:srcRect r="10812"/>
          <a:stretch>
            <a:fillRect/>
          </a:stretch>
        </p:blipFill>
        <p:spPr bwMode="auto">
          <a:xfrm flipH="1">
            <a:off x="5786446" y="4857760"/>
            <a:ext cx="2357422" cy="1773568"/>
          </a:xfrm>
          <a:prstGeom prst="rect">
            <a:avLst/>
          </a:prstGeom>
          <a:noFill/>
        </p:spPr>
      </p:pic>
      <p:pic>
        <p:nvPicPr>
          <p:cNvPr id="5" name="Picture 13" descr="http://ru.osvita.ua/doc/images/news/273/27322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57422" y="4857760"/>
            <a:ext cx="3286116" cy="1462089"/>
          </a:xfrm>
          <a:prstGeom prst="rect">
            <a:avLst/>
          </a:prstGeom>
          <a:noFill/>
        </p:spPr>
      </p:pic>
      <p:pic>
        <p:nvPicPr>
          <p:cNvPr id="6" name="Picture 7" descr="http://www.telier.co.uk/mike/kin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2477618" cy="3214710"/>
          </a:xfrm>
          <a:prstGeom prst="rect">
            <a:avLst/>
          </a:prstGeom>
          <a:noFill/>
        </p:spPr>
      </p:pic>
      <p:pic>
        <p:nvPicPr>
          <p:cNvPr id="7" name="Picture 11" descr="http://3.bp.blogspot.com/-5ZOHSY_MMFg/T2e6fZIsRAI/AAAAAAAABEw/poYxr-7jsHw/s400/bullfinch_male_300_tcm9-139734_v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568802" y="2786058"/>
            <a:ext cx="1575198" cy="1500178"/>
          </a:xfrm>
          <a:prstGeom prst="rect">
            <a:avLst/>
          </a:prstGeom>
          <a:noFill/>
        </p:spPr>
      </p:pic>
      <p:pic>
        <p:nvPicPr>
          <p:cNvPr id="8" name="Picture 9" descr="http://image.shutterstock.com/display_pic_with_logo/85920/85920,1209010252,1/stock-photo-eurasian-eagle-owl-bubo-bubo-months-in-front-of-a-white-background-12211561.jpg"/>
          <p:cNvPicPr>
            <a:picLocks noChangeAspect="1" noChangeArrowheads="1"/>
          </p:cNvPicPr>
          <p:nvPr/>
        </p:nvPicPr>
        <p:blipFill>
          <a:blip r:embed="rId6"/>
          <a:srcRect l="6666" t="9574" r="15000" b="9042"/>
          <a:stretch>
            <a:fillRect/>
          </a:stretch>
        </p:blipFill>
        <p:spPr bwMode="auto">
          <a:xfrm>
            <a:off x="5214942" y="1714488"/>
            <a:ext cx="2370061" cy="257176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 t="7143" r="7429" b="10714"/>
          <a:stretch>
            <a:fillRect/>
          </a:stretch>
        </p:blipFill>
        <p:spPr bwMode="auto">
          <a:xfrm>
            <a:off x="2428860" y="2285992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Связи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между объектами можно назвать  отношениями.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25692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u="sng" dirty="0" smtClean="0">
                <a:solidFill>
                  <a:srgbClr val="002060"/>
                </a:solidFill>
              </a:rPr>
              <a:t>Тема урока: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25692B"/>
                </a:solidFill>
              </a:rPr>
              <a:t>«Отношения между объектами»</a:t>
            </a:r>
            <a:endParaRPr lang="ru-RU" sz="6000" b="1" dirty="0">
              <a:solidFill>
                <a:srgbClr val="2569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5692B"/>
                </a:solidFill>
              </a:rPr>
              <a:t>Выбери из списка слова, которые указывают на отношения слона к мышке:</a:t>
            </a:r>
            <a:endParaRPr lang="ru-RU" sz="3200" b="1" dirty="0">
              <a:solidFill>
                <a:srgbClr val="25692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3043230" cy="454344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меньше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сильнее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громче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толще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ниже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тоньше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тише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выше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1"/>
            <a:ext cx="4274374" cy="307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3999" t="18182" r="25819" b="15151"/>
          <a:stretch>
            <a:fillRect/>
          </a:stretch>
        </p:blipFill>
        <p:spPr bwMode="auto">
          <a:xfrm flipH="1">
            <a:off x="6643702" y="4214818"/>
            <a:ext cx="20911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5692B"/>
                </a:solidFill>
              </a:rPr>
              <a:t>Подбери слова и запиши несколько  отношений между  компьютером и калькулятором:</a:t>
            </a:r>
            <a:endParaRPr lang="ru-RU" sz="3200" b="1" dirty="0">
              <a:solidFill>
                <a:srgbClr val="25692B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1785926"/>
            <a:ext cx="9144000" cy="4357718"/>
            <a:chOff x="0" y="1785926"/>
            <a:chExt cx="9144000" cy="4357718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/>
            <a:srcRect l="14292" t="2222" r="14588"/>
            <a:stretch>
              <a:fillRect/>
            </a:stretch>
          </p:blipFill>
          <p:spPr bwMode="auto">
            <a:xfrm flipH="1">
              <a:off x="0" y="2928934"/>
              <a:ext cx="201648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36658" y="3357562"/>
              <a:ext cx="1607342" cy="115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трелка вправо 5"/>
            <p:cNvSpPr/>
            <p:nvPr/>
          </p:nvSpPr>
          <p:spPr>
            <a:xfrm>
              <a:off x="2214546" y="1785926"/>
              <a:ext cx="5429288" cy="4357718"/>
            </a:xfrm>
            <a:prstGeom prst="rightArrow">
              <a:avLst>
                <a:gd name="adj1" fmla="val 50000"/>
                <a:gd name="adj2" fmla="val 10913"/>
              </a:avLst>
            </a:prstGeom>
            <a:solidFill>
              <a:srgbClr val="F7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357422" y="3357562"/>
              <a:ext cx="4714908" cy="1588"/>
            </a:xfrm>
            <a:prstGeom prst="line">
              <a:avLst/>
            </a:prstGeom>
            <a:ln w="19050">
              <a:solidFill>
                <a:srgbClr val="25692B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357422" y="4000504"/>
              <a:ext cx="4714908" cy="1588"/>
            </a:xfrm>
            <a:prstGeom prst="line">
              <a:avLst/>
            </a:prstGeom>
            <a:ln w="28575">
              <a:solidFill>
                <a:srgbClr val="2569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428860" y="4643446"/>
              <a:ext cx="4714908" cy="1588"/>
            </a:xfrm>
            <a:prstGeom prst="line">
              <a:avLst/>
            </a:prstGeom>
            <a:ln w="28575">
              <a:solidFill>
                <a:srgbClr val="2569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 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28588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solidFill>
                  <a:srgbClr val="25692B"/>
                </a:solidFill>
              </a:rPr>
              <a:t>Отношения межу объектами удобно представлять в виде схемы.</a:t>
            </a:r>
            <a:endParaRPr lang="ru-RU" sz="4000" b="1" dirty="0">
              <a:solidFill>
                <a:srgbClr val="25692B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3071810"/>
            <a:ext cx="8929718" cy="1714512"/>
            <a:chOff x="214282" y="3071810"/>
            <a:chExt cx="8929718" cy="17145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4282" y="3071810"/>
              <a:ext cx="3071802" cy="1714512"/>
            </a:xfrm>
            <a:prstGeom prst="roundRect">
              <a:avLst/>
            </a:prstGeom>
            <a:solidFill>
              <a:srgbClr val="FFFF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357950" y="3071810"/>
              <a:ext cx="2786050" cy="1714512"/>
            </a:xfrm>
            <a:prstGeom prst="roundRect">
              <a:avLst/>
            </a:prstGeom>
            <a:solidFill>
              <a:srgbClr val="FFFF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3" descr="http://ru.osvita.ua/doc/images/news/273/27322/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0034" y="3214686"/>
              <a:ext cx="2500330" cy="1462089"/>
            </a:xfrm>
            <a:prstGeom prst="rect">
              <a:avLst/>
            </a:prstGeom>
            <a:noFill/>
          </p:spPr>
        </p:pic>
        <p:pic>
          <p:nvPicPr>
            <p:cNvPr id="5" name="Picture 15" descr="http://turtleshack.com/store/images/Juvenile%20Hermanns%20Tortoise%20Picture.jpg"/>
            <p:cNvPicPr>
              <a:picLocks noChangeAspect="1" noChangeArrowheads="1"/>
            </p:cNvPicPr>
            <p:nvPr/>
          </p:nvPicPr>
          <p:blipFill>
            <a:blip r:embed="rId3"/>
            <a:srcRect r="10812"/>
            <a:stretch>
              <a:fillRect/>
            </a:stretch>
          </p:blipFill>
          <p:spPr bwMode="auto">
            <a:xfrm flipH="1">
              <a:off x="6786578" y="3214686"/>
              <a:ext cx="2071702" cy="1558611"/>
            </a:xfrm>
            <a:prstGeom prst="rect">
              <a:avLst/>
            </a:prstGeom>
            <a:noFill/>
          </p:spPr>
        </p:pic>
        <p:sp>
          <p:nvSpPr>
            <p:cNvPr id="6" name="Стрелка вправо 5"/>
            <p:cNvSpPr/>
            <p:nvPr/>
          </p:nvSpPr>
          <p:spPr>
            <a:xfrm>
              <a:off x="3857620" y="3286124"/>
              <a:ext cx="2143140" cy="1357322"/>
            </a:xfrm>
            <a:prstGeom prst="rightArrow">
              <a:avLst/>
            </a:prstGeom>
            <a:solidFill>
              <a:srgbClr val="F7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25692B"/>
                  </a:solidFill>
                </a:rPr>
                <a:t>быстрее</a:t>
              </a:r>
              <a:endParaRPr lang="ru-RU" sz="3200" b="1" dirty="0">
                <a:solidFill>
                  <a:srgbClr val="25692B"/>
                </a:solidFill>
              </a:endParaRPr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0" y="1285860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Обычно объекты связывает не одно,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2569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 </a:t>
            </a:r>
            <a:r>
              <a:rPr lang="ru-RU" sz="4000" b="1" dirty="0" smtClean="0">
                <a:solidFill>
                  <a:srgbClr val="25692B"/>
                </a:solidFill>
              </a:rPr>
              <a:t>много разных отношений.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2569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28596" y="2571744"/>
            <a:ext cx="8501122" cy="3000396"/>
            <a:chOff x="428596" y="2571744"/>
            <a:chExt cx="8501122" cy="300039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28596" y="3071810"/>
              <a:ext cx="2571768" cy="1928826"/>
              <a:chOff x="2428860" y="4929174"/>
              <a:chExt cx="2571768" cy="1928826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428860" y="4929198"/>
                <a:ext cx="2571768" cy="1928802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 l="14292" t="2222" r="14588"/>
              <a:stretch>
                <a:fillRect/>
              </a:stretch>
            </p:blipFill>
            <p:spPr bwMode="auto">
              <a:xfrm flipH="1">
                <a:off x="2786050" y="4929174"/>
                <a:ext cx="2016480" cy="1928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6572264" y="3000372"/>
              <a:ext cx="2357454" cy="1928826"/>
              <a:chOff x="3286116" y="5143488"/>
              <a:chExt cx="2071702" cy="1714512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286116" y="5143488"/>
                <a:ext cx="2071702" cy="1714512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28992" y="5357826"/>
                <a:ext cx="1821656" cy="1311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Стрелка вправо 13"/>
            <p:cNvSpPr/>
            <p:nvPr/>
          </p:nvSpPr>
          <p:spPr>
            <a:xfrm>
              <a:off x="3214678" y="2571744"/>
              <a:ext cx="3286148" cy="3000396"/>
            </a:xfrm>
            <a:prstGeom prst="rightArrow">
              <a:avLst>
                <a:gd name="adj1" fmla="val 50000"/>
                <a:gd name="adj2" fmla="val 10913"/>
              </a:avLst>
            </a:prstGeom>
            <a:solidFill>
              <a:srgbClr val="F7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u="sng" dirty="0" smtClean="0">
                  <a:solidFill>
                    <a:srgbClr val="25692B"/>
                  </a:solidFill>
                </a:rPr>
                <a:t>Сложнее</a:t>
              </a:r>
            </a:p>
            <a:p>
              <a:pPr algn="ctr"/>
              <a:r>
                <a:rPr lang="ru-RU" sz="3200" b="1" u="sng" dirty="0" smtClean="0">
                  <a:solidFill>
                    <a:srgbClr val="25692B"/>
                  </a:solidFill>
                </a:rPr>
                <a:t>Крупнее</a:t>
              </a:r>
            </a:p>
            <a:p>
              <a:pPr algn="ctr"/>
              <a:r>
                <a:rPr lang="ru-RU" sz="3200" b="1" u="sng" dirty="0" smtClean="0">
                  <a:solidFill>
                    <a:srgbClr val="25692B"/>
                  </a:solidFill>
                </a:rPr>
                <a:t>Дороже</a:t>
              </a:r>
              <a:endParaRPr lang="ru-RU" sz="3200" b="1" u="sng" dirty="0">
                <a:solidFill>
                  <a:srgbClr val="25692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5692B"/>
                </a:solidFill>
              </a:rPr>
              <a:t>Рассмотри схему. Запомни какими бывают отношения?</a:t>
            </a:r>
            <a:endParaRPr lang="ru-RU" sz="3600" b="1" dirty="0">
              <a:solidFill>
                <a:srgbClr val="25692B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1500174"/>
            <a:ext cx="4143404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256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Отношения между объектами: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857388" y="2500306"/>
            <a:ext cx="16430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30" idx="0"/>
          </p:cNvCxnSpPr>
          <p:nvPr/>
        </p:nvCxnSpPr>
        <p:spPr>
          <a:xfrm rot="16200000" flipH="1">
            <a:off x="3447649" y="3840558"/>
            <a:ext cx="2713826" cy="3490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86446" y="2500306"/>
            <a:ext cx="150016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3143248"/>
            <a:ext cx="3500430" cy="1928826"/>
          </a:xfrm>
          <a:prstGeom prst="rect">
            <a:avLst/>
          </a:prstGeom>
          <a:solidFill>
            <a:srgbClr val="FFFF99"/>
          </a:solidFill>
          <a:ln>
            <a:solidFill>
              <a:srgbClr val="256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Противоположность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71802" y="5214926"/>
            <a:ext cx="3500430" cy="1643074"/>
          </a:xfrm>
          <a:prstGeom prst="rect">
            <a:avLst/>
          </a:prstGeom>
          <a:solidFill>
            <a:srgbClr val="FFFF99"/>
          </a:solidFill>
          <a:ln>
            <a:solidFill>
              <a:srgbClr val="256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Целое - часть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43570" y="3071810"/>
            <a:ext cx="3500430" cy="1928826"/>
          </a:xfrm>
          <a:prstGeom prst="rect">
            <a:avLst/>
          </a:prstGeom>
          <a:solidFill>
            <a:srgbClr val="FFFF99"/>
          </a:solidFill>
          <a:ln>
            <a:solidFill>
              <a:srgbClr val="256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Причина - следствие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http://www.khoahoc.com.vn/photos/image/2009/12/25/apple.jpg"/>
          <p:cNvPicPr>
            <a:picLocks noChangeAspect="1" noChangeArrowheads="1"/>
          </p:cNvPicPr>
          <p:nvPr/>
        </p:nvPicPr>
        <p:blipFill>
          <a:blip r:embed="rId2"/>
          <a:srcRect l="5000" t="7031" r="9999" b="8593"/>
          <a:stretch>
            <a:fillRect/>
          </a:stretch>
        </p:blipFill>
        <p:spPr bwMode="auto">
          <a:xfrm>
            <a:off x="4071934" y="5715016"/>
            <a:ext cx="1285884" cy="1142984"/>
          </a:xfrm>
          <a:prstGeom prst="rect">
            <a:avLst/>
          </a:prstGeom>
          <a:noFill/>
        </p:spPr>
      </p:pic>
      <p:pic>
        <p:nvPicPr>
          <p:cNvPr id="18438" name="Picture 6" descr="http://hermannon.synthasite.com/resources/leaves%20blow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643314"/>
            <a:ext cx="1500198" cy="1357304"/>
          </a:xfrm>
          <a:prstGeom prst="rect">
            <a:avLst/>
          </a:prstGeom>
          <a:noFill/>
        </p:spPr>
      </p:pic>
      <p:pic>
        <p:nvPicPr>
          <p:cNvPr id="18440" name="Picture 8" descr="http://cn12.nevsedoma.com.ua/photo/173/3/vospomj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3500430" cy="132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375</Words>
  <Application>Microsoft Office PowerPoint</Application>
  <PresentationFormat>Экран (4:3)</PresentationFormat>
  <Paragraphs>93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Давай повторим:</vt:lpstr>
      <vt:lpstr>Слайд 2</vt:lpstr>
      <vt:lpstr>Объяснение новой темы.</vt:lpstr>
      <vt:lpstr>С какой целью мы часто сравниваем объекты между собой?</vt:lpstr>
      <vt:lpstr>Связи между объектами можно назвать  отношениями.</vt:lpstr>
      <vt:lpstr>Выбери из списка слова, которые указывают на отношения слона к мышке:</vt:lpstr>
      <vt:lpstr>Подбери слова и запиши несколько  отношений между  компьютером и калькулятором:</vt:lpstr>
      <vt:lpstr>Запомни !</vt:lpstr>
      <vt:lpstr>Рассмотри схему. Запомни какими бывают отношения?</vt:lpstr>
      <vt:lpstr>Рассмотри картинки. Выбери тип отношений междуобъектами:</vt:lpstr>
      <vt:lpstr>Рассмотри картинки. Выбери тип отношений между объектами:</vt:lpstr>
      <vt:lpstr>Рассмотри картинки. Назови тип отношений между объектами:</vt:lpstr>
      <vt:lpstr>Прочитай о главном в учебнике на с. 40</vt:lpstr>
      <vt:lpstr>Отдохни: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повторим:</dc:title>
  <cp:lastModifiedBy>Учительская</cp:lastModifiedBy>
  <cp:revision>50</cp:revision>
  <dcterms:modified xsi:type="dcterms:W3CDTF">2016-10-24T01:45:03Z</dcterms:modified>
</cp:coreProperties>
</file>