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70" r:id="rId3"/>
    <p:sldId id="257" r:id="rId4"/>
    <p:sldId id="258" r:id="rId5"/>
    <p:sldId id="260" r:id="rId6"/>
    <p:sldId id="261" r:id="rId7"/>
    <p:sldId id="267" r:id="rId8"/>
    <p:sldId id="259" r:id="rId9"/>
    <p:sldId id="263" r:id="rId10"/>
    <p:sldId id="268" r:id="rId11"/>
    <p:sldId id="262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236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BAD50-FEE1-4E3D-9692-8FE27703C0E2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5A3E-981C-430D-AAC3-DB97E5B117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BAD50-FEE1-4E3D-9692-8FE27703C0E2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5A3E-981C-430D-AAC3-DB97E5B117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BAD50-FEE1-4E3D-9692-8FE27703C0E2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5A3E-981C-430D-AAC3-DB97E5B117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BAD50-FEE1-4E3D-9692-8FE27703C0E2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5A3E-981C-430D-AAC3-DB97E5B117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BAD50-FEE1-4E3D-9692-8FE27703C0E2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5A3E-981C-430D-AAC3-DB97E5B117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BAD50-FEE1-4E3D-9692-8FE27703C0E2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5A3E-981C-430D-AAC3-DB97E5B117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BAD50-FEE1-4E3D-9692-8FE27703C0E2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5A3E-981C-430D-AAC3-DB97E5B117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BAD50-FEE1-4E3D-9692-8FE27703C0E2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5A3E-981C-430D-AAC3-DB97E5B117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BAD50-FEE1-4E3D-9692-8FE27703C0E2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5A3E-981C-430D-AAC3-DB97E5B117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BAD50-FEE1-4E3D-9692-8FE27703C0E2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5A3E-981C-430D-AAC3-DB97E5B117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BAD50-FEE1-4E3D-9692-8FE27703C0E2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5A3E-981C-430D-AAC3-DB97E5B117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BAD50-FEE1-4E3D-9692-8FE27703C0E2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55A3E-981C-430D-AAC3-DB97E5B117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0"/>
            <a:ext cx="8501122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Страницы всемирной истории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систематизировать и оценить знания по теме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Страницы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всемирной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истории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сделать открытие «нового».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будем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Понимать учебную задачу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стремиться её выполнить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Отличать друг от друга разные эпохи (времена) в истории человечества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Развивать умение делать выводы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Задавать вопросы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Формулировать собственное мнение и позицию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Оценивать себя.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0"/>
            <a:ext cx="8501122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Страницы всемирной истории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систематизировать и оценить знания по теме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Страницы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всемирной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истории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сделать открытие «нового».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будем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Понимать учебную задачу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стремиться её выполнить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Отличать друг от друга разные эпохи (времена) в истории человечества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Развивать умение делать выводы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Задавать вопросы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Формулировать собственное мнение и позицию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Оценивать себя.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33525" y="642920"/>
          <a:ext cx="6076950" cy="3292640"/>
        </p:xfrm>
        <a:graphic>
          <a:graphicData uri="http://schemas.openxmlformats.org/drawingml/2006/table">
            <a:tbl>
              <a:tblPr/>
              <a:tblGrid>
                <a:gridCol w="3038475"/>
                <a:gridCol w="3038475"/>
              </a:tblGrid>
              <a:tr h="88648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6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57488" y="642918"/>
            <a:ext cx="35260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Профессии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71604" y="1643050"/>
            <a:ext cx="307183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Исчезающие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1643050"/>
            <a:ext cx="307183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Новые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348" y="4786322"/>
            <a:ext cx="81439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Домашнее задание. </a:t>
            </a:r>
          </a:p>
          <a:p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Продолжи заполнение таблицы, используя другие источники информации</a:t>
            </a:r>
            <a:endParaRPr lang="ru-RU" sz="2800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https://mir-s3-cdn-cf.behance.net/projects/max_808/dac33896074215.Y3JvcCwyOTYxLDIzMTYsMCwzMj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94238"/>
            <a:ext cx="9144000" cy="7152239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0" y="5103674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Желаю новых открытий и достижения новых высот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Оцени свою работу на уроке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1214422"/>
            <a:ext cx="7143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20 и более баллов – «5»</a:t>
            </a:r>
          </a:p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16-20 баллов – «4»</a:t>
            </a:r>
          </a:p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11-15 баллов – «3»</a:t>
            </a:r>
          </a:p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0-10 баллов – «2»</a:t>
            </a:r>
            <a:endParaRPr lang="ru-RU" sz="4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3" name="Группа 6"/>
          <p:cNvGrpSpPr/>
          <p:nvPr/>
        </p:nvGrpSpPr>
        <p:grpSpPr>
          <a:xfrm>
            <a:off x="1857356" y="3643314"/>
            <a:ext cx="7000925" cy="2933760"/>
            <a:chOff x="2500298" y="2571744"/>
            <a:chExt cx="2782781" cy="1425022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2500298" y="2571744"/>
              <a:ext cx="2352675" cy="1333500"/>
              <a:chOff x="7609" y="9980"/>
              <a:chExt cx="3705" cy="2100"/>
            </a:xfrm>
          </p:grpSpPr>
          <p:cxnSp>
            <p:nvCxnSpPr>
              <p:cNvPr id="10" name="AutoShape 3"/>
              <p:cNvCxnSpPr>
                <a:cxnSpLocks noChangeShapeType="1"/>
              </p:cNvCxnSpPr>
              <p:nvPr/>
            </p:nvCxnSpPr>
            <p:spPr bwMode="auto">
              <a:xfrm flipV="1">
                <a:off x="8224" y="11030"/>
                <a:ext cx="1245" cy="375"/>
              </a:xfrm>
              <a:prstGeom prst="bentConnector3">
                <a:avLst>
                  <a:gd name="adj1" fmla="val 49958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</p:cxnSp>
          <p:cxnSp>
            <p:nvCxnSpPr>
              <p:cNvPr id="11" name="AutoShape 4"/>
              <p:cNvCxnSpPr>
                <a:cxnSpLocks noChangeShapeType="1"/>
              </p:cNvCxnSpPr>
              <p:nvPr/>
            </p:nvCxnSpPr>
            <p:spPr bwMode="auto">
              <a:xfrm rot="16200000">
                <a:off x="7579" y="11435"/>
                <a:ext cx="675" cy="615"/>
              </a:xfrm>
              <a:prstGeom prst="bentConnector3">
                <a:avLst>
                  <a:gd name="adj1" fmla="val 49926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</p:cxnSp>
          <p:cxnSp>
            <p:nvCxnSpPr>
              <p:cNvPr id="12" name="AutoShape 5"/>
              <p:cNvCxnSpPr>
                <a:cxnSpLocks noChangeShapeType="1"/>
              </p:cNvCxnSpPr>
              <p:nvPr/>
            </p:nvCxnSpPr>
            <p:spPr bwMode="auto">
              <a:xfrm rot="16200000">
                <a:off x="9424" y="10385"/>
                <a:ext cx="675" cy="615"/>
              </a:xfrm>
              <a:prstGeom prst="bentConnector3">
                <a:avLst>
                  <a:gd name="adj1" fmla="val 49926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</p:cxnSp>
          <p:cxnSp>
            <p:nvCxnSpPr>
              <p:cNvPr id="13" name="AutoShape 6"/>
              <p:cNvCxnSpPr>
                <a:cxnSpLocks noChangeShapeType="1"/>
              </p:cNvCxnSpPr>
              <p:nvPr/>
            </p:nvCxnSpPr>
            <p:spPr bwMode="auto">
              <a:xfrm flipV="1">
                <a:off x="10069" y="9980"/>
                <a:ext cx="1245" cy="375"/>
              </a:xfrm>
              <a:prstGeom prst="bentConnector3">
                <a:avLst>
                  <a:gd name="adj1" fmla="val 49958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</p:cxnSp>
        </p:grpSp>
        <p:sp>
          <p:nvSpPr>
            <p:cNvPr id="9" name="TextBox 8"/>
            <p:cNvSpPr txBox="1"/>
            <p:nvPr/>
          </p:nvSpPr>
          <p:spPr>
            <a:xfrm>
              <a:off x="2500298" y="2606444"/>
              <a:ext cx="2782781" cy="1390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3"/>
              <a:r>
                <a:rPr lang="ru-RU" dirty="0" smtClean="0"/>
                <a:t>					</a:t>
              </a:r>
              <a:r>
                <a:rPr lang="ru-RU" b="1" dirty="0" smtClean="0"/>
                <a:t>Отлично</a:t>
              </a:r>
              <a:r>
                <a:rPr lang="ru-RU" dirty="0" smtClean="0"/>
                <a:t>!</a:t>
              </a:r>
            </a:p>
            <a:p>
              <a:pPr lvl="3"/>
              <a:endParaRPr lang="ru-RU" dirty="0"/>
            </a:p>
            <a:p>
              <a:pPr lvl="3"/>
              <a:endParaRPr lang="ru-RU" dirty="0" smtClean="0"/>
            </a:p>
            <a:p>
              <a:pPr lvl="3"/>
              <a:endParaRPr lang="ru-RU" dirty="0"/>
            </a:p>
            <a:p>
              <a:pPr lvl="3"/>
              <a:endParaRPr lang="ru-RU" dirty="0" smtClean="0"/>
            </a:p>
            <a:p>
              <a:pPr lvl="3"/>
              <a:endParaRPr lang="ru-RU" dirty="0" smtClean="0"/>
            </a:p>
            <a:p>
              <a:r>
                <a:rPr lang="ru-RU" dirty="0" smtClean="0"/>
                <a:t>	</a:t>
              </a:r>
            </a:p>
            <a:p>
              <a:endParaRPr lang="ru-RU" dirty="0" smtClean="0"/>
            </a:p>
            <a:p>
              <a:r>
                <a:rPr lang="ru-RU" b="1" dirty="0" smtClean="0"/>
                <a:t>Плохо</a:t>
              </a:r>
              <a:endParaRPr lang="ru-RU" b="1" dirty="0"/>
            </a:p>
            <a:p>
              <a:endParaRPr lang="ru-RU" dirty="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4000496" y="5572140"/>
            <a:ext cx="46842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Желаю успеха!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967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1.	(по листу оценивания)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96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Впиши на ленту времени эпохи Всемирной истории по порядку (Новейшее время, Древний мир, Новое время, Средние века, Первобытный мир)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96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Изображённые на рисунках события соедини стрелками с нужными эпохами в правильной последовательности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714488"/>
            <a:ext cx="5357850" cy="507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0" y="2883755"/>
            <a:ext cx="242889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Первобытный мир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3071810"/>
            <a:ext cx="142876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Древний мир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643306" y="2857496"/>
            <a:ext cx="164307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Средние века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286380" y="3071810"/>
            <a:ext cx="164307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Новое время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929454" y="2928934"/>
            <a:ext cx="171451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Новейшее время</a:t>
            </a:r>
            <a:endParaRPr lang="ru-RU" sz="2400" b="1" dirty="0"/>
          </a:p>
        </p:txBody>
      </p:sp>
      <p:cxnSp>
        <p:nvCxnSpPr>
          <p:cNvPr id="9" name="Прямая со стрелкой 8"/>
          <p:cNvCxnSpPr>
            <a:endCxn id="5" idx="0"/>
          </p:cNvCxnSpPr>
          <p:nvPr/>
        </p:nvCxnSpPr>
        <p:spPr>
          <a:xfrm>
            <a:off x="2786050" y="1285860"/>
            <a:ext cx="1678793" cy="157163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4357686" y="3500438"/>
            <a:ext cx="1214446" cy="100013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4" idx="2"/>
          </p:cNvCxnSpPr>
          <p:nvPr/>
        </p:nvCxnSpPr>
        <p:spPr>
          <a:xfrm rot="10800000">
            <a:off x="3000364" y="3902808"/>
            <a:ext cx="3429024" cy="597763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1357290" y="3500438"/>
            <a:ext cx="6322263" cy="114300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 flipV="1">
            <a:off x="1285853" y="1285860"/>
            <a:ext cx="4643471" cy="1571637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2400" y="142852"/>
          <a:ext cx="8839200" cy="6540915"/>
        </p:xfrm>
        <a:graphic>
          <a:graphicData uri="http://schemas.openxmlformats.org/drawingml/2006/table">
            <a:tbl>
              <a:tblPr/>
              <a:tblGrid>
                <a:gridCol w="5992635"/>
                <a:gridCol w="948855"/>
                <a:gridCol w="948855"/>
                <a:gridCol w="948855"/>
              </a:tblGrid>
              <a:tr h="559459">
                <a:tc gridSpan="4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Определи верность утверждений.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Поставь 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знак 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  <a:sym typeface="Wingdings 2"/>
                        </a:rPr>
                        <a:t>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 в соответствующей ячейке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таблицы.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Если утверждение верное, то встань. Если утверждение ложное, то оставайся сидеть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2924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Утверждение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ДА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НЕТ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БАЛЛЫ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30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В первобытные времена люди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не</a:t>
                      </a:r>
                      <a:r>
                        <a:rPr lang="ru-RU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умели разводить костёр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30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Столица нашей Родины Москва возникла в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эпоху Древнего мира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459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Первую кругосветную экспедицию возглавил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Христофор Колумб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654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Древнем Египте писали с помощью иероглифов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459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Мы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живём в эпоху Новейшего времени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459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Любимым занятием рыцарей было играть в компьютерные игры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459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Сфинкс охранял </a:t>
                      </a:r>
                      <a:r>
                        <a:rPr lang="ru-RU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жителией</a:t>
                      </a:r>
                      <a:r>
                        <a:rPr lang="ru-RU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Древнего Рима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30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Многие боги Египтян были похожи на животных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30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Иоганн </a:t>
                      </a: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Гутенберг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покорил Северный Полюс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459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12 апреля  в России отмечается день космонавтики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Крест 5"/>
          <p:cNvSpPr/>
          <p:nvPr/>
        </p:nvSpPr>
        <p:spPr>
          <a:xfrm>
            <a:off x="7358082" y="1428736"/>
            <a:ext cx="428628" cy="428628"/>
          </a:xfrm>
          <a:prstGeom prst="plus">
            <a:avLst>
              <a:gd name="adj" fmla="val 49590"/>
            </a:avLst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рест 8"/>
          <p:cNvSpPr/>
          <p:nvPr/>
        </p:nvSpPr>
        <p:spPr>
          <a:xfrm>
            <a:off x="7358082" y="2071678"/>
            <a:ext cx="428628" cy="428628"/>
          </a:xfrm>
          <a:prstGeom prst="plus">
            <a:avLst>
              <a:gd name="adj" fmla="val 49590"/>
            </a:avLst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рест 10"/>
          <p:cNvSpPr/>
          <p:nvPr/>
        </p:nvSpPr>
        <p:spPr>
          <a:xfrm>
            <a:off x="7358082" y="2643182"/>
            <a:ext cx="428628" cy="428628"/>
          </a:xfrm>
          <a:prstGeom prst="plus">
            <a:avLst>
              <a:gd name="adj" fmla="val 49590"/>
            </a:avLst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Крест 11"/>
          <p:cNvSpPr/>
          <p:nvPr/>
        </p:nvSpPr>
        <p:spPr>
          <a:xfrm>
            <a:off x="6357950" y="3214686"/>
            <a:ext cx="428628" cy="428628"/>
          </a:xfrm>
          <a:prstGeom prst="plus">
            <a:avLst>
              <a:gd name="adj" fmla="val 49590"/>
            </a:avLst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Крест 12"/>
          <p:cNvSpPr/>
          <p:nvPr/>
        </p:nvSpPr>
        <p:spPr>
          <a:xfrm>
            <a:off x="6357950" y="3786190"/>
            <a:ext cx="428628" cy="428628"/>
          </a:xfrm>
          <a:prstGeom prst="plus">
            <a:avLst>
              <a:gd name="adj" fmla="val 49590"/>
            </a:avLst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Крест 13"/>
          <p:cNvSpPr/>
          <p:nvPr/>
        </p:nvSpPr>
        <p:spPr>
          <a:xfrm>
            <a:off x="7286644" y="4357694"/>
            <a:ext cx="428628" cy="428628"/>
          </a:xfrm>
          <a:prstGeom prst="plus">
            <a:avLst>
              <a:gd name="adj" fmla="val 49590"/>
            </a:avLst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Крест 14"/>
          <p:cNvSpPr/>
          <p:nvPr/>
        </p:nvSpPr>
        <p:spPr>
          <a:xfrm>
            <a:off x="7286644" y="5072074"/>
            <a:ext cx="428628" cy="428628"/>
          </a:xfrm>
          <a:prstGeom prst="plus">
            <a:avLst>
              <a:gd name="adj" fmla="val 49590"/>
            </a:avLst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Крест 15"/>
          <p:cNvSpPr/>
          <p:nvPr/>
        </p:nvSpPr>
        <p:spPr>
          <a:xfrm>
            <a:off x="6429388" y="5357826"/>
            <a:ext cx="428628" cy="428628"/>
          </a:xfrm>
          <a:prstGeom prst="plus">
            <a:avLst>
              <a:gd name="adj" fmla="val 49590"/>
            </a:avLst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Крест 16"/>
          <p:cNvSpPr/>
          <p:nvPr/>
        </p:nvSpPr>
        <p:spPr>
          <a:xfrm>
            <a:off x="7286644" y="5643578"/>
            <a:ext cx="428628" cy="428628"/>
          </a:xfrm>
          <a:prstGeom prst="plus">
            <a:avLst>
              <a:gd name="adj" fmla="val 49590"/>
            </a:avLst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Крест 17"/>
          <p:cNvSpPr/>
          <p:nvPr/>
        </p:nvSpPr>
        <p:spPr>
          <a:xfrm>
            <a:off x="6357950" y="6072206"/>
            <a:ext cx="428628" cy="428628"/>
          </a:xfrm>
          <a:prstGeom prst="plus">
            <a:avLst>
              <a:gd name="adj" fmla="val 49590"/>
            </a:avLst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https://yar-zoo.ru/images/gallery/2019/Jan/verh1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728" y="1357298"/>
            <a:ext cx="6072230" cy="4047177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500166" y="285728"/>
            <a:ext cx="60212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ЖокеЙ</a:t>
            </a:r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и </a:t>
            </a:r>
            <a:r>
              <a:rPr lang="ru-RU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лошадЬ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29058" y="5572140"/>
            <a:ext cx="45357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БОНУС 1 балл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1071546"/>
          <a:ext cx="8429684" cy="2214578"/>
        </p:xfrm>
        <a:graphic>
          <a:graphicData uri="http://schemas.openxmlformats.org/drawingml/2006/table">
            <a:tbl>
              <a:tblPr/>
              <a:tblGrid>
                <a:gridCol w="2152804"/>
                <a:gridCol w="6276880"/>
              </a:tblGrid>
              <a:tr h="1107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Твоё мнение (позиция)</a:t>
                      </a:r>
                    </a:p>
                  </a:txBody>
                  <a:tcPr marL="60590" marR="60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 хотел(а) бы пожить в эпохе  </a:t>
                      </a:r>
                      <a:r>
                        <a:rPr lang="ru-RU" sz="2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________________________________</a:t>
                      </a:r>
                      <a:r>
                        <a:rPr lang="ru-RU" sz="28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90" marR="60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7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Объяснение (аргумент)</a:t>
                      </a:r>
                    </a:p>
                  </a:txBody>
                  <a:tcPr marL="60590" marR="60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потому что </a:t>
                      </a:r>
                      <a:r>
                        <a:rPr lang="ru-RU" sz="2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_________________________________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3786190"/>
          <a:ext cx="8429684" cy="2214578"/>
        </p:xfrm>
        <a:graphic>
          <a:graphicData uri="http://schemas.openxmlformats.org/drawingml/2006/table">
            <a:tbl>
              <a:tblPr/>
              <a:tblGrid>
                <a:gridCol w="2152804"/>
                <a:gridCol w="6276880"/>
              </a:tblGrid>
              <a:tr h="1107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Твоё мнение (позиция)</a:t>
                      </a:r>
                    </a:p>
                  </a:txBody>
                  <a:tcPr marL="60590" marR="60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 </a:t>
                      </a:r>
                      <a:r>
                        <a:rPr lang="ru-RU" sz="2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хотел(а</a:t>
                      </a:r>
                      <a:r>
                        <a:rPr lang="ru-RU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бы пожить в эпохе  </a:t>
                      </a:r>
                      <a:r>
                        <a:rPr lang="ru-RU" sz="2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________________________________</a:t>
                      </a:r>
                      <a:r>
                        <a:rPr lang="ru-RU" sz="28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90" marR="60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7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Объяснение (аргумент)</a:t>
                      </a:r>
                    </a:p>
                  </a:txBody>
                  <a:tcPr marL="60590" marR="60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потому что </a:t>
                      </a:r>
                      <a:r>
                        <a:rPr lang="ru-RU" sz="2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_________________________________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90" marR="60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357422" y="5934670"/>
            <a:ext cx="45357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БОНУС 1 балл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57422" y="0"/>
            <a:ext cx="46458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Твоё  мнение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3. Работа в парах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Подчеркните в списке слова и словосочетания, которые появились в русском языке в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XX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веке. С чем связано появление в русском языке этих слов и словосочетаний?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357430"/>
            <a:ext cx="8643998" cy="4147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Космонавт. Космодром. Космическая ракета. Паровоз. Железная дорога. Орбитальная космическая станция. Искусственный спутник Земли. Метро. Телефон.</a:t>
            </a:r>
            <a:endParaRPr lang="ru-RU" sz="3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428736"/>
            <a:ext cx="87154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КРИТЕРИИ ОЦЕНКИ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(каждое правильно подчёркнутое слово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балл,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(за неправильное 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1балл)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28596" y="3143248"/>
            <a:ext cx="2000264" cy="15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214678" y="3143248"/>
            <a:ext cx="2214578" cy="15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215074" y="3143248"/>
            <a:ext cx="2571768" cy="15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57158" y="4000504"/>
            <a:ext cx="1285884" cy="15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85720" y="4786322"/>
            <a:ext cx="8501122" cy="15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57158" y="5643578"/>
            <a:ext cx="6643734" cy="15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Оцени свою работу на уроке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1214422"/>
            <a:ext cx="7143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20 и более баллов – «5»</a:t>
            </a:r>
          </a:p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16-20 баллов – «4»</a:t>
            </a:r>
          </a:p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11-15 баллов – «3»</a:t>
            </a:r>
          </a:p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0-10 баллов – «2»</a:t>
            </a:r>
            <a:endParaRPr lang="ru-RU" sz="4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857356" y="3643314"/>
            <a:ext cx="7000925" cy="2933760"/>
            <a:chOff x="2500298" y="2571744"/>
            <a:chExt cx="2782781" cy="1425022"/>
          </a:xfrm>
        </p:grpSpPr>
        <p:grpSp>
          <p:nvGrpSpPr>
            <p:cNvPr id="8" name="Group 2"/>
            <p:cNvGrpSpPr>
              <a:grpSpLocks/>
            </p:cNvGrpSpPr>
            <p:nvPr/>
          </p:nvGrpSpPr>
          <p:grpSpPr bwMode="auto">
            <a:xfrm>
              <a:off x="2500298" y="2571744"/>
              <a:ext cx="2352675" cy="1333500"/>
              <a:chOff x="7609" y="9980"/>
              <a:chExt cx="3705" cy="2100"/>
            </a:xfrm>
          </p:grpSpPr>
          <p:cxnSp>
            <p:nvCxnSpPr>
              <p:cNvPr id="10" name="AutoShape 3"/>
              <p:cNvCxnSpPr>
                <a:cxnSpLocks noChangeShapeType="1"/>
              </p:cNvCxnSpPr>
              <p:nvPr/>
            </p:nvCxnSpPr>
            <p:spPr bwMode="auto">
              <a:xfrm flipV="1">
                <a:off x="8224" y="11030"/>
                <a:ext cx="1245" cy="375"/>
              </a:xfrm>
              <a:prstGeom prst="bentConnector3">
                <a:avLst>
                  <a:gd name="adj1" fmla="val 49958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</p:cxnSp>
          <p:cxnSp>
            <p:nvCxnSpPr>
              <p:cNvPr id="11" name="AutoShape 4"/>
              <p:cNvCxnSpPr>
                <a:cxnSpLocks noChangeShapeType="1"/>
              </p:cNvCxnSpPr>
              <p:nvPr/>
            </p:nvCxnSpPr>
            <p:spPr bwMode="auto">
              <a:xfrm rot="16200000">
                <a:off x="7579" y="11435"/>
                <a:ext cx="675" cy="615"/>
              </a:xfrm>
              <a:prstGeom prst="bentConnector3">
                <a:avLst>
                  <a:gd name="adj1" fmla="val 49926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</p:cxnSp>
          <p:cxnSp>
            <p:nvCxnSpPr>
              <p:cNvPr id="12" name="AutoShape 5"/>
              <p:cNvCxnSpPr>
                <a:cxnSpLocks noChangeShapeType="1"/>
              </p:cNvCxnSpPr>
              <p:nvPr/>
            </p:nvCxnSpPr>
            <p:spPr bwMode="auto">
              <a:xfrm rot="16200000">
                <a:off x="9424" y="10385"/>
                <a:ext cx="675" cy="615"/>
              </a:xfrm>
              <a:prstGeom prst="bentConnector3">
                <a:avLst>
                  <a:gd name="adj1" fmla="val 49926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</p:cxnSp>
          <p:cxnSp>
            <p:nvCxnSpPr>
              <p:cNvPr id="13" name="AutoShape 6"/>
              <p:cNvCxnSpPr>
                <a:cxnSpLocks noChangeShapeType="1"/>
              </p:cNvCxnSpPr>
              <p:nvPr/>
            </p:nvCxnSpPr>
            <p:spPr bwMode="auto">
              <a:xfrm flipV="1">
                <a:off x="10069" y="9980"/>
                <a:ext cx="1245" cy="375"/>
              </a:xfrm>
              <a:prstGeom prst="bentConnector3">
                <a:avLst>
                  <a:gd name="adj1" fmla="val 49958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</p:cxnSp>
        </p:grpSp>
        <p:sp>
          <p:nvSpPr>
            <p:cNvPr id="9" name="TextBox 8"/>
            <p:cNvSpPr txBox="1"/>
            <p:nvPr/>
          </p:nvSpPr>
          <p:spPr>
            <a:xfrm>
              <a:off x="2500298" y="2606444"/>
              <a:ext cx="2782781" cy="1390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3"/>
              <a:r>
                <a:rPr lang="ru-RU" dirty="0" smtClean="0"/>
                <a:t>					</a:t>
              </a:r>
              <a:r>
                <a:rPr lang="ru-RU" b="1" dirty="0" smtClean="0"/>
                <a:t>Отлично</a:t>
              </a:r>
              <a:r>
                <a:rPr lang="ru-RU" dirty="0" smtClean="0"/>
                <a:t>!</a:t>
              </a:r>
            </a:p>
            <a:p>
              <a:pPr lvl="3"/>
              <a:endParaRPr lang="ru-RU" dirty="0"/>
            </a:p>
            <a:p>
              <a:pPr lvl="3"/>
              <a:endParaRPr lang="ru-RU" dirty="0" smtClean="0"/>
            </a:p>
            <a:p>
              <a:pPr lvl="3"/>
              <a:endParaRPr lang="ru-RU" dirty="0"/>
            </a:p>
            <a:p>
              <a:pPr lvl="3"/>
              <a:endParaRPr lang="ru-RU" dirty="0" smtClean="0"/>
            </a:p>
            <a:p>
              <a:pPr lvl="3"/>
              <a:endParaRPr lang="ru-RU" dirty="0" smtClean="0"/>
            </a:p>
            <a:p>
              <a:r>
                <a:rPr lang="ru-RU" dirty="0" smtClean="0"/>
                <a:t>	</a:t>
              </a:r>
            </a:p>
            <a:p>
              <a:endParaRPr lang="ru-RU" dirty="0" smtClean="0"/>
            </a:p>
            <a:p>
              <a:r>
                <a:rPr lang="ru-RU" b="1" dirty="0" smtClean="0"/>
                <a:t>Плохо</a:t>
              </a:r>
              <a:endParaRPr lang="ru-RU" b="1" dirty="0"/>
            </a:p>
            <a:p>
              <a:endParaRPr lang="ru-RU" dirty="0"/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1928762" y="6143644"/>
            <a:ext cx="721523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Всех ли целей мы достигли на уроке?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364</Words>
  <Application>Microsoft Office PowerPoint</Application>
  <PresentationFormat>Экран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Наталёк</dc:creator>
  <cp:lastModifiedBy>Пупырка2</cp:lastModifiedBy>
  <cp:revision>4</cp:revision>
  <dcterms:created xsi:type="dcterms:W3CDTF">2022-01-26T14:42:08Z</dcterms:created>
  <dcterms:modified xsi:type="dcterms:W3CDTF">2024-01-22T11:54:38Z</dcterms:modified>
</cp:coreProperties>
</file>